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media1.gif" ContentType="video/unknown"/>
  <Override PartName="/ppt/media/image1.jpeg" ContentType="image/jpeg"/>
  <Override PartName="/ppt/media/media2.gif" ContentType="video/unknown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</p:sldIdLst>
  <p:sldSz cx="13004800" cy="9753600"/>
  <p:notesSz cx="6858000" cy="9144000"/>
  <p:defaultTextStyle>
    <a:lvl1pPr algn="ctr" defTabSz="584200">
      <a:defRPr sz="3600">
        <a:latin typeface="+mn-lt"/>
        <a:ea typeface="+mn-ea"/>
        <a:cs typeface="+mn-cs"/>
        <a:sym typeface="Helvetica Light"/>
      </a:defRPr>
    </a:lvl1pPr>
    <a:lvl2pPr indent="228600" algn="ctr" defTabSz="584200">
      <a:defRPr sz="3600">
        <a:latin typeface="+mn-lt"/>
        <a:ea typeface="+mn-ea"/>
        <a:cs typeface="+mn-cs"/>
        <a:sym typeface="Helvetica Light"/>
      </a:defRPr>
    </a:lvl2pPr>
    <a:lvl3pPr indent="457200" algn="ctr" defTabSz="584200">
      <a:defRPr sz="3600">
        <a:latin typeface="+mn-lt"/>
        <a:ea typeface="+mn-ea"/>
        <a:cs typeface="+mn-cs"/>
        <a:sym typeface="Helvetica Light"/>
      </a:defRPr>
    </a:lvl3pPr>
    <a:lvl4pPr indent="685800" algn="ctr" defTabSz="584200">
      <a:defRPr sz="3600">
        <a:latin typeface="+mn-lt"/>
        <a:ea typeface="+mn-ea"/>
        <a:cs typeface="+mn-cs"/>
        <a:sym typeface="Helvetica Light"/>
      </a:defRPr>
    </a:lvl4pPr>
    <a:lvl5pPr indent="914400" algn="ctr" defTabSz="584200">
      <a:defRPr sz="3600">
        <a:latin typeface="+mn-lt"/>
        <a:ea typeface="+mn-ea"/>
        <a:cs typeface="+mn-cs"/>
        <a:sym typeface="Helvetica Light"/>
      </a:defRPr>
    </a:lvl5pPr>
    <a:lvl6pPr indent="1143000" algn="ctr" defTabSz="584200">
      <a:defRPr sz="3600">
        <a:latin typeface="+mn-lt"/>
        <a:ea typeface="+mn-ea"/>
        <a:cs typeface="+mn-cs"/>
        <a:sym typeface="Helvetica Light"/>
      </a:defRPr>
    </a:lvl6pPr>
    <a:lvl7pPr indent="1371600" algn="ctr" defTabSz="584200">
      <a:defRPr sz="3600">
        <a:latin typeface="+mn-lt"/>
        <a:ea typeface="+mn-ea"/>
        <a:cs typeface="+mn-cs"/>
        <a:sym typeface="Helvetica Light"/>
      </a:defRPr>
    </a:lvl7pPr>
    <a:lvl8pPr indent="1600200" algn="ctr" defTabSz="584200">
      <a:defRPr sz="3600">
        <a:latin typeface="+mn-lt"/>
        <a:ea typeface="+mn-ea"/>
        <a:cs typeface="+mn-cs"/>
        <a:sym typeface="Helvetica Light"/>
      </a:defRPr>
    </a:lvl8pPr>
    <a:lvl9pPr indent="1828800" algn="ctr" defTabSz="584200">
      <a:defRPr sz="3600">
        <a:latin typeface="+mn-lt"/>
        <a:ea typeface="+mn-ea"/>
        <a:cs typeface="+mn-cs"/>
        <a:sym typeface="Helvetica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00882B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 b="def" i="def"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 b="def" i="def"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30" name="Shape 30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  <p:sp>
        <p:nvSpPr>
          <p:cNvPr id="6" name="Shape 6"/>
          <p:cNvSpPr/>
          <p:nvPr>
            <p:ph type="body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 lvl="0">
              <a:defRPr sz="1800"/>
            </a:pPr>
            <a:r>
              <a:rPr sz="3200"/>
              <a:t>Body Level One</a:t>
            </a:r>
            <a:endParaRPr sz="3200"/>
          </a:p>
          <a:p>
            <a:pPr lvl="1">
              <a:defRPr sz="1800"/>
            </a:pPr>
            <a:r>
              <a:rPr sz="3200"/>
              <a:t>Body Level Two</a:t>
            </a:r>
            <a:endParaRPr sz="3200"/>
          </a:p>
          <a:p>
            <a:pPr lvl="2">
              <a:defRPr sz="1800"/>
            </a:pPr>
            <a:r>
              <a:rPr sz="3200"/>
              <a:t>Body Level Three</a:t>
            </a:r>
            <a:endParaRPr sz="3200"/>
          </a:p>
          <a:p>
            <a:pPr lvl="3">
              <a:defRPr sz="1800"/>
            </a:pPr>
            <a:r>
              <a:rPr sz="3200"/>
              <a:t>Body Level Four</a:t>
            </a:r>
            <a:endParaRPr sz="3200"/>
          </a:p>
          <a:p>
            <a:pPr lvl="4">
              <a:defRPr sz="1800"/>
            </a:pPr>
            <a:r>
              <a:rPr sz="3200"/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  <p:sp>
        <p:nvSpPr>
          <p:cNvPr id="9" name="Shape 9"/>
          <p:cNvSpPr/>
          <p:nvPr>
            <p:ph type="body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 lvl="0">
              <a:defRPr sz="1800"/>
            </a:pPr>
            <a:r>
              <a:rPr sz="3200"/>
              <a:t>Body Level One</a:t>
            </a:r>
            <a:endParaRPr sz="3200"/>
          </a:p>
          <a:p>
            <a:pPr lvl="1">
              <a:defRPr sz="1800"/>
            </a:pPr>
            <a:r>
              <a:rPr sz="3200"/>
              <a:t>Body Level Two</a:t>
            </a:r>
            <a:endParaRPr sz="3200"/>
          </a:p>
          <a:p>
            <a:pPr lvl="2">
              <a:defRPr sz="1800"/>
            </a:pPr>
            <a:r>
              <a:rPr sz="3200"/>
              <a:t>Body Level Three</a:t>
            </a:r>
            <a:endParaRPr sz="3200"/>
          </a:p>
          <a:p>
            <a:pPr lvl="3">
              <a:defRPr sz="1800"/>
            </a:pPr>
            <a:r>
              <a:rPr sz="3200"/>
              <a:t>Body Level Four</a:t>
            </a:r>
            <a:endParaRPr sz="3200"/>
          </a:p>
          <a:p>
            <a:pPr lvl="4">
              <a:defRPr sz="1800"/>
            </a:pPr>
            <a:r>
              <a:rPr sz="3200"/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</p:spTree>
  </p:cSld>
  <p:clrMapOvr>
    <a:masterClrMapping/>
  </p:clrMapOvr>
  <p:transition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 lvl="0">
              <a:defRPr sz="1800"/>
            </a:pPr>
            <a:r>
              <a:rPr sz="6000"/>
              <a:t>Title Text</a:t>
            </a:r>
          </a:p>
        </p:txBody>
      </p:sp>
      <p:sp>
        <p:nvSpPr>
          <p:cNvPr id="14" name="Shape 14"/>
          <p:cNvSpPr/>
          <p:nvPr>
            <p:ph type="body" idx="1"/>
          </p:nvPr>
        </p:nvSpPr>
        <p:spPr>
          <a:xfrm>
            <a:off x="952500" y="4762500"/>
            <a:ext cx="5334000" cy="4102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 lvl="0">
              <a:defRPr sz="1800"/>
            </a:pPr>
            <a:r>
              <a:rPr sz="3200"/>
              <a:t>Body Level One</a:t>
            </a:r>
            <a:endParaRPr sz="3200"/>
          </a:p>
          <a:p>
            <a:pPr lvl="1">
              <a:defRPr sz="1800"/>
            </a:pPr>
            <a:r>
              <a:rPr sz="3200"/>
              <a:t>Body Level Two</a:t>
            </a:r>
            <a:endParaRPr sz="3200"/>
          </a:p>
          <a:p>
            <a:pPr lvl="2">
              <a:defRPr sz="1800"/>
            </a:pPr>
            <a:r>
              <a:rPr sz="3200"/>
              <a:t>Body Level Three</a:t>
            </a:r>
            <a:endParaRPr sz="3200"/>
          </a:p>
          <a:p>
            <a:pPr lvl="3">
              <a:defRPr sz="1800"/>
            </a:pPr>
            <a:r>
              <a:rPr sz="3200"/>
              <a:t>Body Level Four</a:t>
            </a:r>
            <a:endParaRPr sz="3200"/>
          </a:p>
          <a:p>
            <a:pPr lvl="4">
              <a:defRPr sz="1800"/>
            </a:pPr>
            <a:r>
              <a:rPr sz="3200"/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</p:spTree>
  </p:cSld>
  <p:clrMapOvr>
    <a:masterClrMapping/>
  </p:clrMapOvr>
  <p:transition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  <p:sp>
        <p:nvSpPr>
          <p:cNvPr id="19" name="Shape 1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600"/>
              <a:t>Body Level One</a:t>
            </a:r>
            <a:endParaRPr sz="3600"/>
          </a:p>
          <a:p>
            <a:pPr lvl="1">
              <a:defRPr sz="1800"/>
            </a:pPr>
            <a:r>
              <a:rPr sz="3600"/>
              <a:t>Body Level Two</a:t>
            </a:r>
            <a:endParaRPr sz="3600"/>
          </a:p>
          <a:p>
            <a:pPr lvl="2">
              <a:defRPr sz="1800"/>
            </a:pPr>
            <a:r>
              <a:rPr sz="3600"/>
              <a:t>Body Level Three</a:t>
            </a:r>
            <a:endParaRPr sz="3600"/>
          </a:p>
          <a:p>
            <a:pPr lvl="3">
              <a:defRPr sz="1800"/>
            </a:pPr>
            <a:r>
              <a:rPr sz="3600"/>
              <a:t>Body Level Four</a:t>
            </a:r>
            <a:endParaRPr sz="3600"/>
          </a:p>
          <a:p>
            <a:pPr lvl="4">
              <a:defRPr sz="1800"/>
            </a:pPr>
            <a:r>
              <a:rPr sz="3600"/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  <p:sp>
        <p:nvSpPr>
          <p:cNvPr id="22" name="Shape 22"/>
          <p:cNvSpPr/>
          <p:nvPr>
            <p:ph type="body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pPr lvl="0">
              <a:defRPr sz="1800"/>
            </a:pPr>
            <a:r>
              <a:rPr sz="2800"/>
              <a:t>Body Level One</a:t>
            </a:r>
            <a:endParaRPr sz="2800"/>
          </a:p>
          <a:p>
            <a:pPr lvl="1">
              <a:defRPr sz="1800"/>
            </a:pPr>
            <a:r>
              <a:rPr sz="2800"/>
              <a:t>Body Level Two</a:t>
            </a:r>
            <a:endParaRPr sz="2800"/>
          </a:p>
          <a:p>
            <a:pPr lvl="2">
              <a:defRPr sz="1800"/>
            </a:pPr>
            <a:r>
              <a:rPr sz="2800"/>
              <a:t>Body Level Three</a:t>
            </a:r>
            <a:endParaRPr sz="2800"/>
          </a:p>
          <a:p>
            <a:pPr lvl="3">
              <a:defRPr sz="1800"/>
            </a:pPr>
            <a:r>
              <a:rPr sz="2800"/>
              <a:t>Body Level Four</a:t>
            </a:r>
            <a:endParaRPr sz="2800"/>
          </a:p>
          <a:p>
            <a:pPr lvl="4">
              <a:defRPr sz="1800"/>
            </a:pPr>
            <a:r>
              <a:rPr sz="2800"/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600"/>
              <a:t>Body Level One</a:t>
            </a:r>
            <a:endParaRPr sz="3600"/>
          </a:p>
          <a:p>
            <a:pPr lvl="1">
              <a:defRPr sz="1800"/>
            </a:pPr>
            <a:r>
              <a:rPr sz="3600"/>
              <a:t>Body Level Two</a:t>
            </a:r>
            <a:endParaRPr sz="3600"/>
          </a:p>
          <a:p>
            <a:pPr lvl="2">
              <a:defRPr sz="1800"/>
            </a:pPr>
            <a:r>
              <a:rPr sz="3600"/>
              <a:t>Body Level Three</a:t>
            </a:r>
            <a:endParaRPr sz="3600"/>
          </a:p>
          <a:p>
            <a:pPr lvl="3">
              <a:defRPr sz="1800"/>
            </a:pPr>
            <a:r>
              <a:rPr sz="3600"/>
              <a:t>Body Level Four</a:t>
            </a:r>
            <a:endParaRPr sz="3600"/>
          </a:p>
          <a:p>
            <a:pPr lvl="4">
              <a:defRPr sz="1800"/>
            </a:pPr>
            <a:r>
              <a:rPr sz="3600"/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  <p:sp>
        <p:nvSpPr>
          <p:cNvPr id="3" name="Shape 3"/>
          <p:cNvSpPr/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 lvl="0">
              <a:defRPr sz="1800"/>
            </a:pPr>
            <a:r>
              <a:rPr sz="3600"/>
              <a:t>Body Level One</a:t>
            </a:r>
            <a:endParaRPr sz="3600"/>
          </a:p>
          <a:p>
            <a:pPr lvl="1">
              <a:defRPr sz="1800"/>
            </a:pPr>
            <a:r>
              <a:rPr sz="3600"/>
              <a:t>Body Level Two</a:t>
            </a:r>
            <a:endParaRPr sz="3600"/>
          </a:p>
          <a:p>
            <a:pPr lvl="2">
              <a:defRPr sz="1800"/>
            </a:pPr>
            <a:r>
              <a:rPr sz="3600"/>
              <a:t>Body Level Three</a:t>
            </a:r>
            <a:endParaRPr sz="3600"/>
          </a:p>
          <a:p>
            <a:pPr lvl="3">
              <a:defRPr sz="1800"/>
            </a:pPr>
            <a:r>
              <a:rPr sz="3600"/>
              <a:t>Body Level Four</a:t>
            </a:r>
            <a:endParaRPr sz="3600"/>
          </a:p>
          <a:p>
            <a:pPr lvl="4">
              <a:defRPr sz="1800"/>
            </a:pPr>
            <a:r>
              <a:rPr sz="3600"/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spd="med" advClick="1"/>
  <p:txStyles>
    <p:titleStyle>
      <a:lvl1pPr algn="ctr" defTabSz="584200">
        <a:defRPr sz="8000">
          <a:latin typeface="+mn-lt"/>
          <a:ea typeface="+mn-ea"/>
          <a:cs typeface="+mn-cs"/>
          <a:sym typeface="Helvetica Light"/>
        </a:defRPr>
      </a:lvl1pPr>
      <a:lvl2pPr indent="228600" algn="ctr" defTabSz="584200">
        <a:defRPr sz="8000">
          <a:latin typeface="+mn-lt"/>
          <a:ea typeface="+mn-ea"/>
          <a:cs typeface="+mn-cs"/>
          <a:sym typeface="Helvetica Light"/>
        </a:defRPr>
      </a:lvl2pPr>
      <a:lvl3pPr indent="457200" algn="ctr" defTabSz="584200">
        <a:defRPr sz="8000">
          <a:latin typeface="+mn-lt"/>
          <a:ea typeface="+mn-ea"/>
          <a:cs typeface="+mn-cs"/>
          <a:sym typeface="Helvetica Light"/>
        </a:defRPr>
      </a:lvl3pPr>
      <a:lvl4pPr indent="685800" algn="ctr" defTabSz="584200">
        <a:defRPr sz="8000">
          <a:latin typeface="+mn-lt"/>
          <a:ea typeface="+mn-ea"/>
          <a:cs typeface="+mn-cs"/>
          <a:sym typeface="Helvetica Light"/>
        </a:defRPr>
      </a:lvl4pPr>
      <a:lvl5pPr indent="914400" algn="ctr" defTabSz="584200">
        <a:defRPr sz="8000">
          <a:latin typeface="+mn-lt"/>
          <a:ea typeface="+mn-ea"/>
          <a:cs typeface="+mn-cs"/>
          <a:sym typeface="Helvetica Light"/>
        </a:defRPr>
      </a:lvl5pPr>
      <a:lvl6pPr indent="1143000" algn="ctr" defTabSz="584200">
        <a:defRPr sz="8000">
          <a:latin typeface="+mn-lt"/>
          <a:ea typeface="+mn-ea"/>
          <a:cs typeface="+mn-cs"/>
          <a:sym typeface="Helvetica Light"/>
        </a:defRPr>
      </a:lvl6pPr>
      <a:lvl7pPr indent="1371600" algn="ctr" defTabSz="584200">
        <a:defRPr sz="8000">
          <a:latin typeface="+mn-lt"/>
          <a:ea typeface="+mn-ea"/>
          <a:cs typeface="+mn-cs"/>
          <a:sym typeface="Helvetica Light"/>
        </a:defRPr>
      </a:lvl7pPr>
      <a:lvl8pPr indent="1600200" algn="ctr" defTabSz="584200">
        <a:defRPr sz="8000">
          <a:latin typeface="+mn-lt"/>
          <a:ea typeface="+mn-ea"/>
          <a:cs typeface="+mn-cs"/>
          <a:sym typeface="Helvetica Light"/>
        </a:defRPr>
      </a:lvl8pPr>
      <a:lvl9pPr indent="1828800" algn="ctr" defTabSz="584200">
        <a:defRPr sz="8000">
          <a:latin typeface="+mn-lt"/>
          <a:ea typeface="+mn-ea"/>
          <a:cs typeface="+mn-cs"/>
          <a:sym typeface="Helvetica Light"/>
        </a:defRPr>
      </a:lvl9pPr>
    </p:titleStyle>
    <p:bodyStyle>
      <a:lvl1pPr marL="4445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1pPr>
      <a:lvl2pPr marL="8890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2pPr>
      <a:lvl3pPr marL="13335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3pPr>
      <a:lvl4pPr marL="17780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4pPr>
      <a:lvl5pPr marL="22225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5pPr>
      <a:lvl6pPr marL="26670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6pPr>
      <a:lvl7pPr marL="31115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7pPr>
      <a:lvl8pPr marL="35560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8pPr>
      <a:lvl9pPr marL="40005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9pPr>
    </p:bodyStyle>
    <p:otherStyle>
      <a:lvl1pPr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1pPr>
      <a:lvl2pPr indent="2286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2pPr>
      <a:lvl3pPr indent="4572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3pPr>
      <a:lvl4pPr indent="6858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4pPr>
      <a:lvl5pPr indent="9144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5pPr>
      <a:lvl6pPr indent="11430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6pPr>
      <a:lvl7pPr indent="13716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7pPr>
      <a:lvl8pPr indent="16002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8pPr>
      <a:lvl9pPr indent="18288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video" Target="../media/media2.gif"/><Relationship Id="rId3" Type="http://schemas.microsoft.com/office/2007/relationships/media" Target="../media/media2.gif"/><Relationship Id="rId4" Type="http://schemas.openxmlformats.org/officeDocument/2006/relationships/image" Target="../media/image16.png"/><Relationship Id="rId5" Type="http://schemas.openxmlformats.org/officeDocument/2006/relationships/hyperlink" Target="https://goo.gl/iGtG9d" TargetMode="External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video" Target="../media/media1.gif"/><Relationship Id="rId3" Type="http://schemas.microsoft.com/office/2007/relationships/media" Target="../media/media1.gif"/><Relationship Id="rId4" Type="http://schemas.openxmlformats.org/officeDocument/2006/relationships/image" Target="../media/image2.png"/><Relationship Id="rId5" Type="http://schemas.openxmlformats.org/officeDocument/2006/relationships/hyperlink" Target="https://goo.gl/iGtG9d" TargetMode="External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jpeg"/><Relationship Id="rId3" Type="http://schemas.openxmlformats.org/officeDocument/2006/relationships/hyperlink" Target="https://goo.gl/8whVcX" TargetMode="External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Introduction to Swarm Robotics</a:t>
            </a:r>
            <a:r>
              <a:rPr baseline="31999" sz="8000"/>
              <a:t>1</a:t>
            </a:r>
          </a:p>
        </p:txBody>
      </p:sp>
      <p:sp>
        <p:nvSpPr>
          <p:cNvPr id="33" name="Shape 3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Samuel Jackson (slj11)</a:t>
            </a:r>
          </a:p>
        </p:txBody>
      </p:sp>
      <p:sp>
        <p:nvSpPr>
          <p:cNvPr id="34" name="Shape 34"/>
          <p:cNvSpPr/>
          <p:nvPr/>
        </p:nvSpPr>
        <p:spPr>
          <a:xfrm>
            <a:off x="2819400" y="9287231"/>
            <a:ext cx="10047809" cy="3485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 algn="l" defTabSz="457200">
              <a:defRPr sz="1800"/>
            </a:pPr>
            <a:r>
              <a:rPr sz="1700">
                <a:solidFill>
                  <a:srgbClr val="232323"/>
                </a:solidFill>
                <a:latin typeface="Arial"/>
                <a:ea typeface="Arial"/>
                <a:cs typeface="Arial"/>
                <a:sym typeface="Arial"/>
              </a:rPr>
              <a:t>1. Navarro, Iñaki, and Fernando Matía. "An introduction to swarm robotics." </a:t>
            </a:r>
            <a:r>
              <a:rPr i="1" sz="1700">
                <a:solidFill>
                  <a:srgbClr val="232323"/>
                </a:solidFill>
                <a:latin typeface="Arial"/>
                <a:ea typeface="Arial"/>
                <a:cs typeface="Arial"/>
                <a:sym typeface="Arial"/>
              </a:rPr>
              <a:t>ISRN Robotics</a:t>
            </a:r>
            <a:r>
              <a:rPr sz="1700">
                <a:solidFill>
                  <a:srgbClr val="232323"/>
                </a:solidFill>
                <a:latin typeface="Arial"/>
                <a:ea typeface="Arial"/>
                <a:cs typeface="Arial"/>
                <a:sym typeface="Arial"/>
              </a:rPr>
              <a:t> 2013 (2012).</a:t>
            </a:r>
          </a:p>
        </p:txBody>
      </p:sp>
    </p:spTree>
  </p:cSld>
  <p:clrMapOvr>
    <a:masterClrMapping/>
  </p:clrMapOvr>
  <p:transition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Transport</a:t>
            </a:r>
          </a:p>
        </p:txBody>
      </p:sp>
      <p:sp>
        <p:nvSpPr>
          <p:cNvPr id="87" name="Shape 8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/>
          <a:p>
            <a:pPr lvl="0">
              <a:defRPr sz="1800"/>
            </a:pPr>
            <a:r>
              <a:rPr sz="3600"/>
              <a:t>Moving objects using more than one robot</a:t>
            </a:r>
            <a:endParaRPr sz="3600"/>
          </a:p>
          <a:p>
            <a:pPr lvl="0">
              <a:defRPr sz="1800"/>
            </a:pPr>
            <a:r>
              <a:rPr sz="3600"/>
              <a:t>Methods</a:t>
            </a:r>
            <a:endParaRPr sz="3600"/>
          </a:p>
          <a:p>
            <a:pPr lvl="1">
              <a:defRPr sz="1800"/>
            </a:pPr>
            <a:r>
              <a:rPr sz="3000"/>
              <a:t>Evolutionary Box Pushing</a:t>
            </a:r>
            <a:endParaRPr sz="3000"/>
          </a:p>
          <a:p>
            <a:pPr lvl="1">
              <a:defRPr sz="1800"/>
            </a:pPr>
            <a:r>
              <a:rPr sz="3000"/>
              <a:t>Collective transport</a:t>
            </a:r>
            <a:r>
              <a:rPr baseline="31999" sz="3000"/>
              <a:t>2</a:t>
            </a:r>
          </a:p>
        </p:txBody>
      </p:sp>
      <p:pic>
        <p:nvPicPr>
          <p:cNvPr id="88" name="Screen Shot 2016-02-26 at 17.47.43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02598" y="3400302"/>
            <a:ext cx="6625610" cy="2114796"/>
          </a:xfrm>
          <a:prstGeom prst="rect">
            <a:avLst/>
          </a:prstGeom>
          <a:ln w="12700">
            <a:miter lim="400000"/>
          </a:ln>
        </p:spPr>
      </p:pic>
      <p:sp>
        <p:nvSpPr>
          <p:cNvPr id="89" name="Shape 89"/>
          <p:cNvSpPr/>
          <p:nvPr/>
        </p:nvSpPr>
        <p:spPr>
          <a:xfrm>
            <a:off x="7092969" y="5427425"/>
            <a:ext cx="5917010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2000"/>
              <a:t>(Top) Evolutionary approach uses a recurrent NN to push an object to a source.</a:t>
            </a:r>
            <a:endParaRPr sz="2000"/>
          </a:p>
          <a:p>
            <a:pPr lvl="0">
              <a:defRPr sz="1800"/>
            </a:pPr>
            <a:r>
              <a:rPr sz="2000"/>
              <a:t>Gross and Dorigo</a:t>
            </a:r>
            <a:r>
              <a:rPr baseline="31999" sz="2000"/>
              <a:t>1</a:t>
            </a:r>
          </a:p>
        </p:txBody>
      </p:sp>
      <p:sp>
        <p:nvSpPr>
          <p:cNvPr id="90" name="Shape 90"/>
          <p:cNvSpPr/>
          <p:nvPr/>
        </p:nvSpPr>
        <p:spPr>
          <a:xfrm>
            <a:off x="96147" y="9273634"/>
            <a:ext cx="6789153" cy="4519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 marL="223661" indent="-223661" algn="l" defTabSz="457200">
              <a:buSzPct val="100000"/>
              <a:buAutoNum type="arabicPeriod" startAt="1"/>
              <a:defRPr sz="1800"/>
            </a:pPr>
            <a:r>
              <a:rPr sz="1268">
                <a:solidFill>
                  <a:srgbClr val="232323"/>
                </a:solidFill>
                <a:latin typeface="Arial"/>
                <a:ea typeface="Arial"/>
                <a:cs typeface="Arial"/>
                <a:sym typeface="Arial"/>
              </a:rPr>
              <a:t>Gross, Roderich, and Marco Dorigo. "Towards group transport by swarms of robots." 2009</a:t>
            </a:r>
            <a:endParaRPr sz="1268">
              <a:solidFill>
                <a:srgbClr val="232323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 marL="223661" indent="-223661" algn="l" defTabSz="457200">
              <a:buSzPct val="100000"/>
              <a:buAutoNum type="arabicPeriod" startAt="1"/>
              <a:defRPr sz="1800"/>
            </a:pPr>
            <a:r>
              <a:rPr sz="1268">
                <a:solidFill>
                  <a:srgbClr val="232323"/>
                </a:solidFill>
                <a:latin typeface="Arial"/>
                <a:ea typeface="Arial"/>
                <a:cs typeface="Arial"/>
                <a:sym typeface="Arial"/>
              </a:rPr>
              <a:t>Decugniere, Antoine, et al. "Enhancing the cooperative transport of multiple objects." 2008</a:t>
            </a:r>
          </a:p>
        </p:txBody>
      </p:sp>
      <p:pic>
        <p:nvPicPr>
          <p:cNvPr id="91" name="Screen Shot 2016-02-26 at 17.52.15.png"/>
          <p:cNvPicPr/>
          <p:nvPr/>
        </p:nvPicPr>
        <p:blipFill>
          <a:blip r:embed="rId3">
            <a:extLst/>
          </a:blip>
          <a:srcRect l="0" t="52572" r="4936" b="0"/>
          <a:stretch>
            <a:fillRect/>
          </a:stretch>
        </p:blipFill>
        <p:spPr>
          <a:xfrm>
            <a:off x="6434375" y="6527655"/>
            <a:ext cx="5916830" cy="2469556"/>
          </a:xfrm>
          <a:prstGeom prst="rect">
            <a:avLst/>
          </a:prstGeom>
          <a:ln w="12700">
            <a:miter lim="400000"/>
          </a:ln>
        </p:spPr>
      </p:pic>
      <p:pic>
        <p:nvPicPr>
          <p:cNvPr id="92" name="Screen Shot 2016-02-26 at 17.52.15.png"/>
          <p:cNvPicPr/>
          <p:nvPr/>
        </p:nvPicPr>
        <p:blipFill>
          <a:blip r:embed="rId3">
            <a:extLst/>
          </a:blip>
          <a:srcRect l="0" t="0" r="0" b="51983"/>
          <a:stretch>
            <a:fillRect/>
          </a:stretch>
        </p:blipFill>
        <p:spPr>
          <a:xfrm>
            <a:off x="1444191" y="6980887"/>
            <a:ext cx="5020237" cy="201663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Mapping</a:t>
            </a:r>
          </a:p>
        </p:txBody>
      </p:sp>
      <p:sp>
        <p:nvSpPr>
          <p:cNvPr id="95" name="Shape 95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/>
          <a:p>
            <a:pPr lvl="0">
              <a:defRPr sz="1800"/>
            </a:pPr>
            <a:r>
              <a:rPr sz="3600"/>
              <a:t>Mapping an environment using multiple robots</a:t>
            </a:r>
            <a:endParaRPr sz="3600"/>
          </a:p>
          <a:p>
            <a:pPr lvl="0">
              <a:defRPr sz="1800"/>
            </a:pPr>
            <a:r>
              <a:rPr sz="3600"/>
              <a:t>Methods</a:t>
            </a:r>
            <a:endParaRPr sz="3600"/>
          </a:p>
          <a:p>
            <a:pPr lvl="1">
              <a:defRPr sz="1800"/>
            </a:pPr>
            <a:r>
              <a:rPr sz="3000"/>
              <a:t>SLAM with swarm</a:t>
            </a:r>
            <a:endParaRPr sz="3000"/>
          </a:p>
          <a:p>
            <a:pPr lvl="1">
              <a:defRPr sz="1800"/>
            </a:pPr>
            <a:r>
              <a:rPr sz="3000"/>
              <a:t>Landmarks</a:t>
            </a:r>
          </a:p>
        </p:txBody>
      </p:sp>
      <p:pic>
        <p:nvPicPr>
          <p:cNvPr id="96" name="Screen Shot 2016-02-28 at 14.41.20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325134" y="3440522"/>
            <a:ext cx="7473043" cy="2872555"/>
          </a:xfrm>
          <a:prstGeom prst="rect">
            <a:avLst/>
          </a:prstGeom>
          <a:ln w="12700">
            <a:miter lim="400000"/>
          </a:ln>
        </p:spPr>
      </p:pic>
      <p:sp>
        <p:nvSpPr>
          <p:cNvPr id="97" name="Shape 97"/>
          <p:cNvSpPr/>
          <p:nvPr/>
        </p:nvSpPr>
        <p:spPr>
          <a:xfrm>
            <a:off x="96147" y="9273634"/>
            <a:ext cx="11608517" cy="4519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 marL="223661" indent="-223661" algn="l" defTabSz="457200">
              <a:buSzPct val="100000"/>
              <a:buAutoNum type="arabicPeriod" startAt="1"/>
              <a:defRPr sz="1800"/>
            </a:pPr>
            <a:r>
              <a:rPr sz="1268">
                <a:solidFill>
                  <a:srgbClr val="232323"/>
                </a:solidFill>
                <a:latin typeface="Arial"/>
                <a:ea typeface="Arial"/>
                <a:cs typeface="Arial"/>
                <a:sym typeface="Arial"/>
              </a:rPr>
              <a:t>Howard, Andrew, Lynne E. Parker, and Gaurav S. Sukhatme. "The SDR experience: Experiments with a large-scale heterogeneous mobile robot team." 2006.</a:t>
            </a:r>
            <a:endParaRPr sz="1268">
              <a:solidFill>
                <a:srgbClr val="232323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 marL="223661" indent="-223661" algn="l" defTabSz="457200">
              <a:buSzPct val="100000"/>
              <a:buAutoNum type="arabicPeriod" startAt="1"/>
              <a:defRPr sz="1800"/>
            </a:pPr>
            <a:r>
              <a:rPr sz="1268">
                <a:solidFill>
                  <a:srgbClr val="232323"/>
                </a:solidFill>
                <a:latin typeface="Arial"/>
                <a:ea typeface="Arial"/>
                <a:cs typeface="Arial"/>
                <a:sym typeface="Arial"/>
              </a:rPr>
              <a:t>Decugniere, Antoine, et al. "Enhancing the cooperative transport of multiple objects." 2008</a:t>
            </a:r>
          </a:p>
        </p:txBody>
      </p:sp>
      <p:pic>
        <p:nvPicPr>
          <p:cNvPr id="98" name="Screen Shot 2016-02-28 at 14.46.56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42925" y="6330398"/>
            <a:ext cx="5659724" cy="2925915"/>
          </a:xfrm>
          <a:prstGeom prst="rect">
            <a:avLst/>
          </a:prstGeom>
          <a:ln w="12700">
            <a:miter lim="400000"/>
          </a:ln>
        </p:spPr>
      </p:pic>
      <p:sp>
        <p:nvSpPr>
          <p:cNvPr id="99" name="Shape 99"/>
          <p:cNvSpPr/>
          <p:nvPr/>
        </p:nvSpPr>
        <p:spPr>
          <a:xfrm>
            <a:off x="6724669" y="6321737"/>
            <a:ext cx="5917010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2000"/>
              <a:t>(Top) Heterogenous groups of Pioneers map an environment and merge maps.</a:t>
            </a:r>
            <a:endParaRPr sz="2000"/>
          </a:p>
          <a:p>
            <a:pPr lvl="0">
              <a:defRPr sz="1800"/>
            </a:pPr>
            <a:r>
              <a:rPr sz="2000"/>
              <a:t>Howard et al.</a:t>
            </a:r>
            <a:r>
              <a:rPr baseline="31999" sz="2000"/>
              <a:t>1</a:t>
            </a:r>
          </a:p>
        </p:txBody>
      </p:sp>
      <p:sp>
        <p:nvSpPr>
          <p:cNvPr id="100" name="Shape 100"/>
          <p:cNvSpPr/>
          <p:nvPr/>
        </p:nvSpPr>
        <p:spPr>
          <a:xfrm>
            <a:off x="6635769" y="7797686"/>
            <a:ext cx="5917010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2000"/>
              <a:t>(Left) Swarmbot “Landmarks” and “movers” compete with one another to map.</a:t>
            </a:r>
            <a:endParaRPr sz="2000"/>
          </a:p>
          <a:p>
            <a:pPr lvl="0">
              <a:defRPr sz="1800"/>
            </a:pPr>
            <a:r>
              <a:rPr sz="2000"/>
              <a:t>Decugniere et al.</a:t>
            </a:r>
            <a:r>
              <a:rPr baseline="31999" sz="2000"/>
              <a:t>2</a:t>
            </a:r>
          </a:p>
        </p:txBody>
      </p:sp>
    </p:spTree>
  </p:cSld>
  <p:clrMapOvr>
    <a:masterClrMapping/>
  </p:clrMapOvr>
  <p:transition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Research Challenges</a:t>
            </a:r>
          </a:p>
        </p:txBody>
      </p:sp>
      <p:sp>
        <p:nvSpPr>
          <p:cNvPr id="103" name="Shape 103"/>
          <p:cNvSpPr/>
          <p:nvPr>
            <p:ph type="body" idx="1"/>
          </p:nvPr>
        </p:nvSpPr>
        <p:spPr>
          <a:xfrm>
            <a:off x="952500" y="2603500"/>
            <a:ext cx="5603231" cy="62865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600"/>
              <a:t>Algorithm Design &amp; Scalability</a:t>
            </a:r>
            <a:endParaRPr sz="3600"/>
          </a:p>
          <a:p>
            <a:pPr lvl="0">
              <a:defRPr sz="1800"/>
            </a:pPr>
            <a:r>
              <a:rPr sz="3600"/>
              <a:t>Implementation &amp; Testing Frameworks</a:t>
            </a:r>
            <a:endParaRPr sz="3600"/>
          </a:p>
          <a:p>
            <a:pPr lvl="0">
              <a:defRPr sz="1800"/>
            </a:pPr>
            <a:r>
              <a:rPr sz="3600"/>
              <a:t>Analysis &amp; Modelling</a:t>
            </a:r>
            <a:endParaRPr sz="3600"/>
          </a:p>
          <a:p>
            <a:pPr lvl="0">
              <a:defRPr sz="1800"/>
            </a:pPr>
            <a:r>
              <a:rPr sz="3600"/>
              <a:t>Security Concerns</a:t>
            </a:r>
          </a:p>
        </p:txBody>
      </p:sp>
      <p:pic>
        <p:nvPicPr>
          <p:cNvPr id="104" name="giphy.gif"/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6947597" y="3834247"/>
            <a:ext cx="5321646" cy="2993426"/>
          </a:xfrm>
          <a:prstGeom prst="rect">
            <a:avLst/>
          </a:prstGeom>
        </p:spPr>
      </p:pic>
      <p:sp>
        <p:nvSpPr>
          <p:cNvPr id="105" name="Shape 105"/>
          <p:cNvSpPr/>
          <p:nvPr/>
        </p:nvSpPr>
        <p:spPr>
          <a:xfrm>
            <a:off x="7849505" y="6942350"/>
            <a:ext cx="3517829" cy="6026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lvl="0">
              <a:defRPr sz="1800"/>
            </a:pPr>
            <a:r>
              <a:rPr sz="1500"/>
              <a:t>Kilobot robots developed at Harvard</a:t>
            </a:r>
            <a:endParaRPr sz="1500"/>
          </a:p>
          <a:p>
            <a:pPr lvl="0">
              <a:defRPr sz="1800"/>
            </a:pPr>
            <a:r>
              <a:rPr sz="1500" u="sng">
                <a:hlinkClick r:id="rId5" invalidUrl="" action="" tgtFrame="" tooltip="" history="1" highlightClick="0" endSnd="0"/>
              </a:rPr>
              <a:t>https://goo.gl/iGtG9d</a:t>
            </a:r>
          </a:p>
        </p:txBody>
      </p:sp>
    </p:spTree>
  </p:cSld>
  <p:clrMapOvr>
    <a:masterClrMapping/>
  </p:clrMapOvr>
  <p:transition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afterEffect" presetClass="mediacall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0" fill="hold"/>
                                        <p:tgtEl>
                                          <p:spTgt spid="10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104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Final Thoughts</a:t>
            </a:r>
          </a:p>
        </p:txBody>
      </p:sp>
      <p:sp>
        <p:nvSpPr>
          <p:cNvPr id="108" name="Shape 108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600"/>
              <a:t>Not as impressed by this paper</a:t>
            </a:r>
            <a:endParaRPr sz="3600"/>
          </a:p>
          <a:p>
            <a:pPr lvl="0">
              <a:defRPr sz="1800"/>
            </a:pPr>
            <a:r>
              <a:rPr sz="3600"/>
              <a:t>Slightly skeptical of the publishing company</a:t>
            </a:r>
            <a:endParaRPr sz="3600"/>
          </a:p>
          <a:p>
            <a:pPr lvl="0">
              <a:defRPr sz="1800"/>
            </a:pPr>
            <a:r>
              <a:rPr sz="3600"/>
              <a:t>Failed to give me a “taste of the methods”</a:t>
            </a:r>
            <a:endParaRPr sz="3600"/>
          </a:p>
          <a:p>
            <a:pPr lvl="0">
              <a:defRPr sz="1800"/>
            </a:pPr>
            <a:r>
              <a:rPr sz="3600"/>
              <a:t>Some parts were not well written (sec. 4, para 1)</a:t>
            </a:r>
            <a:endParaRPr sz="3600"/>
          </a:p>
          <a:p>
            <a:pPr lvl="0">
              <a:defRPr sz="1800"/>
            </a:pPr>
            <a:r>
              <a:rPr sz="3600"/>
              <a:t>I had to look elsewhere!</a:t>
            </a:r>
          </a:p>
        </p:txBody>
      </p:sp>
    </p:spTree>
  </p:cSld>
  <p:clrMapOvr>
    <a:masterClrMapping/>
  </p:clrMapOvr>
  <p:transition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1">
              <a:defRPr sz="1800"/>
            </a:pPr>
            <a:r>
              <a:rPr sz="8000"/>
              <a:t>Thank you</a:t>
            </a:r>
          </a:p>
        </p:txBody>
      </p:sp>
      <p:sp>
        <p:nvSpPr>
          <p:cNvPr id="111" name="Shape 111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Any Questions?</a:t>
            </a:r>
          </a:p>
        </p:txBody>
      </p:sp>
    </p:spTree>
  </p:cSld>
  <p:clrMapOvr>
    <a:masterClrMapping/>
  </p:clrMapOvr>
  <p:transition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54990">
              <a:defRPr sz="7600"/>
            </a:lvl1pPr>
          </a:lstStyle>
          <a:p>
            <a:pPr lvl="0">
              <a:defRPr sz="1800"/>
            </a:pPr>
            <a:r>
              <a:rPr sz="7600"/>
              <a:t>What is Swarm Robotics?</a:t>
            </a:r>
          </a:p>
        </p:txBody>
      </p:sp>
      <p:sp>
        <p:nvSpPr>
          <p:cNvPr id="37" name="Shape 37"/>
          <p:cNvSpPr/>
          <p:nvPr>
            <p:ph type="body" idx="1"/>
          </p:nvPr>
        </p:nvSpPr>
        <p:spPr>
          <a:xfrm>
            <a:off x="952500" y="2603500"/>
            <a:ext cx="6153895" cy="62865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b="1" sz="3600">
                <a:latin typeface="Helvetica"/>
                <a:ea typeface="Helvetica"/>
                <a:cs typeface="Helvetica"/>
                <a:sym typeface="Helvetica"/>
              </a:rPr>
              <a:t>Large groups</a:t>
            </a:r>
            <a:r>
              <a:rPr sz="3600"/>
              <a:t> of robots (large is relative of course!)</a:t>
            </a:r>
            <a:endParaRPr sz="3600"/>
          </a:p>
          <a:p>
            <a:pPr lvl="0">
              <a:defRPr sz="1800"/>
            </a:pPr>
            <a:r>
              <a:rPr sz="3600"/>
              <a:t>How can we </a:t>
            </a:r>
            <a:r>
              <a:rPr b="1" sz="3600">
                <a:latin typeface="Helvetica"/>
                <a:ea typeface="Helvetica"/>
                <a:cs typeface="Helvetica"/>
                <a:sym typeface="Helvetica"/>
              </a:rPr>
              <a:t>coordinate</a:t>
            </a:r>
            <a:r>
              <a:rPr sz="3600"/>
              <a:t> them?</a:t>
            </a:r>
            <a:endParaRPr sz="3600"/>
          </a:p>
          <a:p>
            <a:pPr lvl="0">
              <a:defRPr sz="1800"/>
            </a:pPr>
            <a:r>
              <a:rPr sz="3600"/>
              <a:t>Only using </a:t>
            </a:r>
            <a:r>
              <a:rPr b="1" sz="3600">
                <a:latin typeface="Helvetica"/>
                <a:ea typeface="Helvetica"/>
                <a:cs typeface="Helvetica"/>
                <a:sym typeface="Helvetica"/>
              </a:rPr>
              <a:t>local rules</a:t>
            </a:r>
            <a:endParaRPr b="1" sz="3600">
              <a:latin typeface="Helvetica"/>
              <a:ea typeface="Helvetica"/>
              <a:cs typeface="Helvetica"/>
              <a:sym typeface="Helvetica"/>
            </a:endParaRPr>
          </a:p>
          <a:p>
            <a:pPr lvl="0">
              <a:defRPr sz="1800"/>
            </a:pPr>
            <a:r>
              <a:rPr sz="3600"/>
              <a:t>Produce complex </a:t>
            </a:r>
            <a:r>
              <a:rPr b="1" sz="3600">
                <a:latin typeface="Helvetica"/>
                <a:ea typeface="Helvetica"/>
                <a:cs typeface="Helvetica"/>
                <a:sym typeface="Helvetica"/>
              </a:rPr>
              <a:t>global behaviour</a:t>
            </a:r>
          </a:p>
        </p:txBody>
      </p:sp>
      <p:pic>
        <p:nvPicPr>
          <p:cNvPr id="38" name="tumblr_nruvaic8Gq1r3clqao7_500.gif"/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7163989" y="3264763"/>
            <a:ext cx="5716441" cy="3224073"/>
          </a:xfrm>
          <a:prstGeom prst="rect">
            <a:avLst/>
          </a:prstGeom>
        </p:spPr>
      </p:pic>
      <p:sp>
        <p:nvSpPr>
          <p:cNvPr id="39" name="Shape 39"/>
          <p:cNvSpPr/>
          <p:nvPr/>
        </p:nvSpPr>
        <p:spPr>
          <a:xfrm>
            <a:off x="8391148" y="6616805"/>
            <a:ext cx="3262123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1500"/>
              <a:t>Kilobot robots developed at Harvard</a:t>
            </a:r>
            <a:endParaRPr sz="1500"/>
          </a:p>
          <a:p>
            <a:pPr lvl="0">
              <a:defRPr sz="1800"/>
            </a:pPr>
            <a:r>
              <a:rPr sz="1500" u="sng">
                <a:hlinkClick r:id="rId5" invalidUrl="" action="" tgtFrame="" tooltip="" history="1" highlightClick="0" endSnd="0"/>
              </a:rPr>
              <a:t>https://goo.gl/iGtG9d</a:t>
            </a:r>
          </a:p>
        </p:txBody>
      </p:sp>
    </p:spTree>
  </p:cSld>
  <p:clrMapOvr>
    <a:masterClrMapping/>
  </p:clrMapOvr>
  <p:transition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afterEffect" presetClass="mediacall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0" fill="hold"/>
                                        <p:tgtEl>
                                          <p:spTgt spid="3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38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Why Swarm Robotics?</a:t>
            </a:r>
          </a:p>
        </p:txBody>
      </p:sp>
      <p:sp>
        <p:nvSpPr>
          <p:cNvPr id="42" name="Shape 42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 marL="400050" indent="-400050" defTabSz="525779">
              <a:spcBef>
                <a:spcPts val="3700"/>
              </a:spcBef>
              <a:defRPr sz="1800"/>
            </a:pPr>
            <a:r>
              <a:rPr sz="3239"/>
              <a:t>Performance</a:t>
            </a:r>
            <a:endParaRPr sz="3239"/>
          </a:p>
          <a:p>
            <a:pPr lvl="0" marL="400050" indent="-400050" defTabSz="525779">
              <a:spcBef>
                <a:spcPts val="3700"/>
              </a:spcBef>
              <a:defRPr sz="1800"/>
            </a:pPr>
            <a:r>
              <a:rPr sz="3239"/>
              <a:t>Task enablement</a:t>
            </a:r>
            <a:endParaRPr sz="3239"/>
          </a:p>
          <a:p>
            <a:pPr lvl="0" marL="400050" indent="-400050" defTabSz="525779">
              <a:spcBef>
                <a:spcPts val="3700"/>
              </a:spcBef>
              <a:defRPr sz="1800"/>
            </a:pPr>
            <a:r>
              <a:rPr sz="3239"/>
              <a:t>Distributed </a:t>
            </a:r>
            <a:endParaRPr sz="3239"/>
          </a:p>
          <a:p>
            <a:pPr lvl="1" marL="800100" indent="-400050" defTabSz="525779">
              <a:spcBef>
                <a:spcPts val="3700"/>
              </a:spcBef>
              <a:defRPr sz="1800"/>
            </a:pPr>
            <a:r>
              <a:rPr sz="2700"/>
              <a:t>Sensing &amp; Actions</a:t>
            </a:r>
            <a:endParaRPr sz="2700"/>
          </a:p>
          <a:p>
            <a:pPr lvl="0" marL="400050" indent="-400050" defTabSz="525779">
              <a:spcBef>
                <a:spcPts val="3700"/>
              </a:spcBef>
              <a:defRPr sz="1800"/>
            </a:pPr>
            <a:r>
              <a:rPr sz="3239"/>
              <a:t>Fault tolerance</a:t>
            </a:r>
            <a:endParaRPr sz="3239"/>
          </a:p>
          <a:p>
            <a:pPr lvl="0" marL="400050" indent="-400050" defTabSz="525779">
              <a:spcBef>
                <a:spcPts val="3700"/>
              </a:spcBef>
              <a:defRPr sz="1800"/>
            </a:pPr>
            <a:r>
              <a:rPr sz="3239"/>
              <a:t>Environments</a:t>
            </a:r>
            <a:endParaRPr sz="3239"/>
          </a:p>
          <a:p>
            <a:pPr lvl="1" marL="800100" indent="-400050" defTabSz="525779">
              <a:spcBef>
                <a:spcPts val="3700"/>
              </a:spcBef>
              <a:defRPr sz="1800"/>
            </a:pPr>
            <a:r>
              <a:rPr sz="2700"/>
              <a:t>Dangerous &amp; remote</a:t>
            </a:r>
          </a:p>
        </p:txBody>
      </p:sp>
      <p:grpSp>
        <p:nvGrpSpPr>
          <p:cNvPr id="45" name="Group 45"/>
          <p:cNvGrpSpPr/>
          <p:nvPr/>
        </p:nvGrpSpPr>
        <p:grpSpPr>
          <a:xfrm>
            <a:off x="7128000" y="3325704"/>
            <a:ext cx="5367870" cy="4842092"/>
            <a:chOff x="0" y="0"/>
            <a:chExt cx="5367869" cy="4842091"/>
          </a:xfrm>
        </p:grpSpPr>
        <p:pic>
          <p:nvPicPr>
            <p:cNvPr id="43" name="800px-Sbot_mobile_robot_passing_step.jpg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5367870" cy="40259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4" name="Shape 44"/>
            <p:cNvSpPr/>
            <p:nvPr/>
          </p:nvSpPr>
          <p:spPr>
            <a:xfrm>
              <a:off x="166762" y="4003891"/>
              <a:ext cx="5034345" cy="838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lvl="0">
                <a:defRPr sz="1800"/>
              </a:pPr>
              <a:r>
                <a:t>S-Bot performing a climbing task</a:t>
              </a:r>
            </a:p>
            <a:p>
              <a:pPr lvl="0">
                <a:defRPr sz="1800"/>
              </a:pPr>
              <a:r>
                <a:rPr sz="1500"/>
                <a:t>Image Source: Francesco Mondada and Michael Bonani.</a:t>
              </a:r>
              <a:endParaRPr sz="1500"/>
            </a:p>
            <a:p>
              <a:pPr lvl="0">
                <a:defRPr sz="1800"/>
              </a:pPr>
              <a:r>
                <a:rPr sz="1500" u="sng">
                  <a:hlinkClick r:id="rId3" invalidUrl="" action="" tgtFrame="" tooltip="" history="1" highlightClick="0" endSnd="0"/>
                </a:rPr>
                <a:t>https://goo.gl/8whVcX</a:t>
              </a:r>
            </a:p>
          </p:txBody>
        </p:sp>
      </p:grpSp>
    </p:spTree>
  </p:cSld>
  <p:clrMapOvr>
    <a:masterClrMapping/>
  </p:clrMapOvr>
  <p:transition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Behaviours</a:t>
            </a:r>
          </a:p>
        </p:txBody>
      </p:sp>
    </p:spTree>
  </p:cSld>
  <p:clrMapOvr>
    <a:masterClrMapping/>
  </p:clrMapOvr>
  <p:transition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Aggregation</a:t>
            </a:r>
          </a:p>
        </p:txBody>
      </p:sp>
      <p:sp>
        <p:nvSpPr>
          <p:cNvPr id="50" name="Shape 50"/>
          <p:cNvSpPr/>
          <p:nvPr>
            <p:ph type="body" idx="1"/>
          </p:nvPr>
        </p:nvSpPr>
        <p:spPr>
          <a:xfrm>
            <a:off x="952500" y="2603500"/>
            <a:ext cx="5487343" cy="6286500"/>
          </a:xfrm>
          <a:prstGeom prst="rect">
            <a:avLst/>
          </a:prstGeom>
        </p:spPr>
        <p:txBody>
          <a:bodyPr anchor="t"/>
          <a:lstStyle/>
          <a:p>
            <a:pPr lvl="0">
              <a:defRPr sz="1800"/>
            </a:pPr>
            <a:r>
              <a:rPr sz="3600"/>
              <a:t>How do robots find each other?</a:t>
            </a:r>
            <a:endParaRPr sz="3600"/>
          </a:p>
          <a:p>
            <a:pPr lvl="0">
              <a:defRPr sz="1800"/>
            </a:pPr>
            <a:r>
              <a:rPr sz="3600"/>
              <a:t>Methods</a:t>
            </a:r>
            <a:endParaRPr sz="3600"/>
          </a:p>
          <a:p>
            <a:pPr lvl="1" marL="635000" indent="-317500">
              <a:spcBef>
                <a:spcPts val="2500"/>
              </a:spcBef>
              <a:defRPr sz="1800"/>
            </a:pPr>
            <a:r>
              <a:rPr sz="3000"/>
              <a:t>Evolutionary Algorithms</a:t>
            </a:r>
            <a:endParaRPr sz="3000"/>
          </a:p>
          <a:p>
            <a:pPr lvl="1" marL="635000" indent="-317500">
              <a:spcBef>
                <a:spcPts val="2500"/>
              </a:spcBef>
              <a:defRPr sz="1800"/>
            </a:pPr>
            <a:r>
              <a:rPr sz="3000"/>
              <a:t>Potential Functions</a:t>
            </a:r>
            <a:endParaRPr sz="3000"/>
          </a:p>
          <a:p>
            <a:pPr lvl="1" marL="635000" indent="-317500">
              <a:spcBef>
                <a:spcPts val="2500"/>
              </a:spcBef>
              <a:defRPr sz="1800"/>
            </a:pPr>
            <a:r>
              <a:rPr sz="3000"/>
              <a:t>Probabilistic FSM</a:t>
            </a:r>
          </a:p>
        </p:txBody>
      </p:sp>
      <p:sp>
        <p:nvSpPr>
          <p:cNvPr id="51" name="Shape 51"/>
          <p:cNvSpPr/>
          <p:nvPr/>
        </p:nvSpPr>
        <p:spPr>
          <a:xfrm>
            <a:off x="10044197" y="2514599"/>
            <a:ext cx="2646640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2000"/>
              <a:t>(Left) Evolving clusters of robots.</a:t>
            </a:r>
            <a:endParaRPr sz="2000"/>
          </a:p>
          <a:p>
            <a:pPr lvl="0">
              <a:defRPr sz="1800"/>
            </a:pPr>
            <a:r>
              <a:rPr sz="2000"/>
              <a:t>Trianni et al.</a:t>
            </a:r>
            <a:r>
              <a:rPr baseline="31999" sz="2000"/>
              <a:t>1</a:t>
            </a:r>
          </a:p>
        </p:txBody>
      </p:sp>
      <p:sp>
        <p:nvSpPr>
          <p:cNvPr id="52" name="Shape 52"/>
          <p:cNvSpPr/>
          <p:nvPr/>
        </p:nvSpPr>
        <p:spPr>
          <a:xfrm>
            <a:off x="174132" y="9235600"/>
            <a:ext cx="12656536" cy="477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 marL="229305" indent="-229305" algn="l" defTabSz="457200">
              <a:buSzPct val="100000"/>
              <a:buAutoNum type="arabicPeriod" startAt="1"/>
              <a:defRPr sz="1800"/>
            </a:pPr>
            <a:r>
              <a:rPr sz="1300">
                <a:solidFill>
                  <a:srgbClr val="232323"/>
                </a:solidFill>
                <a:latin typeface="Arial"/>
                <a:ea typeface="Arial"/>
                <a:cs typeface="Arial"/>
                <a:sym typeface="Arial"/>
              </a:rPr>
              <a:t>Trianni, Vito, et al. "Evolving aggregation behaviors in a swarm of robots." </a:t>
            </a:r>
            <a:r>
              <a:rPr i="1" sz="1300">
                <a:solidFill>
                  <a:srgbClr val="232323"/>
                </a:solidFill>
                <a:latin typeface="Arial"/>
                <a:ea typeface="Arial"/>
                <a:cs typeface="Arial"/>
                <a:sym typeface="Arial"/>
              </a:rPr>
              <a:t>Advances in artificial life</a:t>
            </a:r>
            <a:r>
              <a:rPr sz="1300">
                <a:solidFill>
                  <a:srgbClr val="232323"/>
                </a:solidFill>
                <a:latin typeface="Arial"/>
                <a:ea typeface="Arial"/>
                <a:cs typeface="Arial"/>
                <a:sym typeface="Arial"/>
              </a:rPr>
              <a:t>. Springer Berlin Heidelberg, 2003. 865-874.</a:t>
            </a:r>
            <a:endParaRPr sz="1300">
              <a:solidFill>
                <a:srgbClr val="232323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 marL="229305" indent="-229305" algn="l" defTabSz="457200">
              <a:buSzPct val="100000"/>
              <a:buAutoNum type="arabicPeriod" startAt="1"/>
              <a:defRPr sz="1800"/>
            </a:pPr>
            <a:r>
              <a:rPr sz="1300">
                <a:solidFill>
                  <a:srgbClr val="232323"/>
                </a:solidFill>
                <a:latin typeface="Arial"/>
                <a:ea typeface="Arial"/>
                <a:cs typeface="Arial"/>
                <a:sym typeface="Arial"/>
              </a:rPr>
              <a:t>Soysal, Onur, and Erol Şahin. "A macroscopic model for self-organized aggregation in swarm robotic systems." </a:t>
            </a:r>
            <a:r>
              <a:rPr i="1" sz="1300">
                <a:solidFill>
                  <a:srgbClr val="232323"/>
                </a:solidFill>
                <a:latin typeface="Arial"/>
                <a:ea typeface="Arial"/>
                <a:cs typeface="Arial"/>
                <a:sym typeface="Arial"/>
              </a:rPr>
              <a:t>Swarm robotics</a:t>
            </a:r>
            <a:r>
              <a:rPr sz="1300">
                <a:solidFill>
                  <a:srgbClr val="232323"/>
                </a:solidFill>
                <a:latin typeface="Arial"/>
                <a:ea typeface="Arial"/>
                <a:cs typeface="Arial"/>
                <a:sym typeface="Arial"/>
              </a:rPr>
              <a:t>. Springer Berlin Heidelberg, 2006. 27-42.</a:t>
            </a:r>
          </a:p>
        </p:txBody>
      </p:sp>
      <p:pic>
        <p:nvPicPr>
          <p:cNvPr id="53" name="Screen Shot 2016-02-26 at 10.29.48.png"/>
          <p:cNvPicPr/>
          <p:nvPr/>
        </p:nvPicPr>
        <p:blipFill>
          <a:blip r:embed="rId2">
            <a:extLst/>
          </a:blip>
          <a:srcRect l="1756" t="9260" r="51345" b="12069"/>
          <a:stretch>
            <a:fillRect/>
          </a:stretch>
        </p:blipFill>
        <p:spPr>
          <a:xfrm>
            <a:off x="8063518" y="5097174"/>
            <a:ext cx="4833940" cy="3782275"/>
          </a:xfrm>
          <a:prstGeom prst="rect">
            <a:avLst/>
          </a:prstGeom>
          <a:ln w="12700">
            <a:miter lim="400000"/>
          </a:ln>
        </p:spPr>
      </p:pic>
      <p:sp>
        <p:nvSpPr>
          <p:cNvPr id="54" name="Shape 54"/>
          <p:cNvSpPr/>
          <p:nvPr/>
        </p:nvSpPr>
        <p:spPr>
          <a:xfrm>
            <a:off x="5749241" y="6873192"/>
            <a:ext cx="2646639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2000"/>
              <a:t>(Right) Probabilistic FSM</a:t>
            </a:r>
            <a:endParaRPr sz="2000"/>
          </a:p>
          <a:p>
            <a:pPr lvl="0">
              <a:defRPr sz="1800"/>
            </a:pPr>
            <a:r>
              <a:rPr sz="2000"/>
              <a:t>Soysal and Sahin</a:t>
            </a:r>
            <a:r>
              <a:rPr baseline="31999" sz="2000"/>
              <a:t>2</a:t>
            </a:r>
          </a:p>
        </p:txBody>
      </p:sp>
      <p:pic>
        <p:nvPicPr>
          <p:cNvPr id="55" name="Screen Shot 2016-02-26 at 10.00.35.png"/>
          <p:cNvPicPr/>
          <p:nvPr/>
        </p:nvPicPr>
        <p:blipFill>
          <a:blip r:embed="rId3">
            <a:extLst/>
          </a:blip>
          <a:srcRect l="0" t="6137" r="0" b="3339"/>
          <a:stretch>
            <a:fillRect/>
          </a:stretch>
        </p:blipFill>
        <p:spPr>
          <a:xfrm>
            <a:off x="5963731" y="2150569"/>
            <a:ext cx="4192431" cy="337616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Dispersion</a:t>
            </a:r>
          </a:p>
        </p:txBody>
      </p:sp>
      <p:sp>
        <p:nvSpPr>
          <p:cNvPr id="58" name="Shape 58"/>
          <p:cNvSpPr/>
          <p:nvPr>
            <p:ph type="body" idx="1"/>
          </p:nvPr>
        </p:nvSpPr>
        <p:spPr>
          <a:xfrm>
            <a:off x="952500" y="2609850"/>
            <a:ext cx="5259052" cy="6289385"/>
          </a:xfrm>
          <a:prstGeom prst="rect">
            <a:avLst/>
          </a:prstGeom>
        </p:spPr>
        <p:txBody>
          <a:bodyPr anchor="t"/>
          <a:lstStyle/>
          <a:p>
            <a:pPr lvl="0">
              <a:defRPr sz="1800"/>
            </a:pPr>
            <a:r>
              <a:rPr sz="3600"/>
              <a:t>Efficiently distribute in environment</a:t>
            </a:r>
            <a:endParaRPr sz="3600"/>
          </a:p>
          <a:p>
            <a:pPr lvl="0">
              <a:defRPr sz="1800"/>
            </a:pPr>
            <a:r>
              <a:rPr sz="3600"/>
              <a:t>Methods</a:t>
            </a:r>
            <a:endParaRPr sz="3600"/>
          </a:p>
          <a:p>
            <a:pPr lvl="1">
              <a:defRPr sz="1800"/>
            </a:pPr>
            <a:r>
              <a:rPr sz="3000"/>
              <a:t>Potential Fields</a:t>
            </a:r>
            <a:endParaRPr sz="3000"/>
          </a:p>
          <a:p>
            <a:pPr lvl="1">
              <a:defRPr sz="1800"/>
            </a:pPr>
            <a:r>
              <a:rPr sz="3000"/>
              <a:t>Wireless Signal Intensity</a:t>
            </a:r>
          </a:p>
        </p:txBody>
      </p:sp>
      <p:pic>
        <p:nvPicPr>
          <p:cNvPr id="59" name="Screen Shot 2016-02-26 at 10.35.33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32711" y="2572460"/>
            <a:ext cx="6828866" cy="2425110"/>
          </a:xfrm>
          <a:prstGeom prst="rect">
            <a:avLst/>
          </a:prstGeom>
          <a:ln w="12700">
            <a:miter lim="400000"/>
          </a:ln>
        </p:spPr>
      </p:pic>
      <p:sp>
        <p:nvSpPr>
          <p:cNvPr id="60" name="Shape 60"/>
          <p:cNvSpPr/>
          <p:nvPr/>
        </p:nvSpPr>
        <p:spPr>
          <a:xfrm>
            <a:off x="6140870" y="4875684"/>
            <a:ext cx="6612548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2000"/>
              <a:t>Potential fields. Walls exhibit repulsive forces.</a:t>
            </a:r>
            <a:endParaRPr sz="2000"/>
          </a:p>
          <a:p>
            <a:pPr lvl="0">
              <a:defRPr sz="1800"/>
            </a:pPr>
            <a:r>
              <a:rPr sz="2000"/>
              <a:t>Andrew et al.</a:t>
            </a:r>
            <a:r>
              <a:rPr baseline="31999" sz="2000"/>
              <a:t>1</a:t>
            </a:r>
          </a:p>
        </p:txBody>
      </p:sp>
      <p:sp>
        <p:nvSpPr>
          <p:cNvPr id="61" name="Shape 61"/>
          <p:cNvSpPr/>
          <p:nvPr/>
        </p:nvSpPr>
        <p:spPr>
          <a:xfrm>
            <a:off x="0" y="9222834"/>
            <a:ext cx="13004800" cy="4519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0" marL="223661" indent="-223661" algn="l" defTabSz="457200">
              <a:buSzPct val="100000"/>
              <a:buAutoNum type="arabicPeriod" startAt="1"/>
              <a:defRPr sz="1800"/>
            </a:pPr>
            <a:r>
              <a:rPr sz="1268">
                <a:solidFill>
                  <a:srgbClr val="232323"/>
                </a:solidFill>
                <a:latin typeface="Arial"/>
                <a:ea typeface="Arial"/>
                <a:cs typeface="Arial"/>
                <a:sym typeface="Arial"/>
              </a:rPr>
              <a:t>Howard, Andrew, et al. "Mobile sensor network deployment using potential fields: A distributed, scalable solution to the area coverage problem." 2002.</a:t>
            </a:r>
            <a:endParaRPr sz="1268">
              <a:solidFill>
                <a:srgbClr val="232323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 marL="223661" indent="-223661" algn="l" defTabSz="457200">
              <a:buSzPct val="100000"/>
              <a:buAutoNum type="arabicPeriod" startAt="1"/>
              <a:defRPr sz="1800"/>
            </a:pPr>
            <a:r>
              <a:rPr sz="1268">
                <a:solidFill>
                  <a:srgbClr val="232323"/>
                </a:solidFill>
                <a:latin typeface="Arial"/>
                <a:ea typeface="Arial"/>
                <a:cs typeface="Arial"/>
                <a:sym typeface="Arial"/>
              </a:rPr>
              <a:t>Damer, Steven, et al. "Dispersion and exploration algorithms for robots in unknown environments." 2006.</a:t>
            </a:r>
          </a:p>
        </p:txBody>
      </p:sp>
      <p:pic>
        <p:nvPicPr>
          <p:cNvPr id="62" name="Screen Shot 2016-02-26 at 10.52.31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109878" y="5769799"/>
            <a:ext cx="6674531" cy="2680805"/>
          </a:xfrm>
          <a:prstGeom prst="rect">
            <a:avLst/>
          </a:prstGeom>
          <a:ln w="12700">
            <a:miter lim="400000"/>
          </a:ln>
        </p:spPr>
      </p:pic>
      <p:sp>
        <p:nvSpPr>
          <p:cNvPr id="63" name="Shape 63"/>
          <p:cNvSpPr/>
          <p:nvPr/>
        </p:nvSpPr>
        <p:spPr>
          <a:xfrm>
            <a:off x="6025510" y="8481118"/>
            <a:ext cx="6843269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2000"/>
              <a:t>Wireless signals repel according to the inverse square law.</a:t>
            </a:r>
            <a:endParaRPr sz="2000"/>
          </a:p>
          <a:p>
            <a:pPr lvl="0">
              <a:defRPr sz="1800"/>
            </a:pPr>
            <a:r>
              <a:rPr sz="2000"/>
              <a:t>Damer et al.</a:t>
            </a:r>
            <a:r>
              <a:rPr baseline="31999" sz="2000"/>
              <a:t>2</a:t>
            </a:r>
          </a:p>
        </p:txBody>
      </p:sp>
    </p:spTree>
  </p:cSld>
  <p:clrMapOvr>
    <a:masterClrMapping/>
  </p:clrMapOvr>
  <p:transition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Pattern Formation</a:t>
            </a:r>
          </a:p>
        </p:txBody>
      </p:sp>
      <p:sp>
        <p:nvSpPr>
          <p:cNvPr id="66" name="Shape 66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/>
          <a:p>
            <a:pPr lvl="0">
              <a:defRPr sz="1800"/>
            </a:pPr>
            <a:r>
              <a:rPr sz="3600"/>
              <a:t>Creating global shapes by changing the positions of individual robots.</a:t>
            </a:r>
            <a:endParaRPr sz="3600"/>
          </a:p>
          <a:p>
            <a:pPr lvl="0">
              <a:defRPr sz="1800"/>
            </a:pPr>
            <a:r>
              <a:rPr sz="3600"/>
              <a:t>Methods</a:t>
            </a:r>
            <a:endParaRPr sz="3600"/>
          </a:p>
          <a:p>
            <a:pPr lvl="1">
              <a:defRPr sz="1800"/>
            </a:pPr>
            <a:r>
              <a:rPr sz="3000"/>
              <a:t>Virtual Springs</a:t>
            </a:r>
            <a:endParaRPr sz="3000"/>
          </a:p>
          <a:p>
            <a:pPr lvl="1">
              <a:defRPr sz="1800"/>
            </a:pPr>
            <a:r>
              <a:rPr sz="3000"/>
              <a:t>Implicit Functions</a:t>
            </a:r>
          </a:p>
        </p:txBody>
      </p:sp>
      <p:pic>
        <p:nvPicPr>
          <p:cNvPr id="67" name="Screen Shot 2016-02-26 at 14.10.45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01704" y="3187403"/>
            <a:ext cx="3099384" cy="2820439"/>
          </a:xfrm>
          <a:prstGeom prst="rect">
            <a:avLst/>
          </a:prstGeom>
          <a:ln w="12700">
            <a:miter lim="400000"/>
          </a:ln>
        </p:spPr>
      </p:pic>
      <p:sp>
        <p:nvSpPr>
          <p:cNvPr id="68" name="Shape 68"/>
          <p:cNvSpPr/>
          <p:nvPr/>
        </p:nvSpPr>
        <p:spPr>
          <a:xfrm>
            <a:off x="96147" y="9273634"/>
            <a:ext cx="9337421" cy="4519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 marL="223661" indent="-223661" algn="l" defTabSz="457200">
              <a:buSzPct val="100000"/>
              <a:buAutoNum type="arabicPeriod" startAt="1"/>
              <a:defRPr sz="1800"/>
            </a:pPr>
            <a:r>
              <a:rPr sz="1268">
                <a:solidFill>
                  <a:srgbClr val="232323"/>
                </a:solidFill>
                <a:latin typeface="Arial"/>
                <a:ea typeface="Arial"/>
                <a:cs typeface="Arial"/>
                <a:sym typeface="Arial"/>
              </a:rPr>
              <a:t>Fujibayashi, Kenichi, et al. "Self-organizing formation algorithm for active elements.” 2002.</a:t>
            </a:r>
            <a:endParaRPr sz="1268">
              <a:solidFill>
                <a:srgbClr val="232323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 marL="223661" indent="-223661" algn="l" defTabSz="457200">
              <a:buSzPct val="100000"/>
              <a:buAutoNum type="arabicPeriod" startAt="1"/>
              <a:defRPr sz="1800"/>
            </a:pPr>
            <a:r>
              <a:rPr sz="1268">
                <a:solidFill>
                  <a:srgbClr val="232323"/>
                </a:solidFill>
                <a:latin typeface="Arial"/>
                <a:ea typeface="Arial"/>
                <a:cs typeface="Arial"/>
                <a:sym typeface="Arial"/>
              </a:rPr>
              <a:t>Chaimowicz, Luiz, Nathan Michael, and Vijay Kumar. "Controlling swarms of robots using interpolated implicit functions." 2005</a:t>
            </a:r>
            <a:r>
              <a:rPr i="1" sz="1268">
                <a:solidFill>
                  <a:srgbClr val="232323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</a:p>
        </p:txBody>
      </p:sp>
      <p:sp>
        <p:nvSpPr>
          <p:cNvPr id="69" name="Shape 69"/>
          <p:cNvSpPr/>
          <p:nvPr/>
        </p:nvSpPr>
        <p:spPr>
          <a:xfrm>
            <a:off x="8957512" y="3336952"/>
            <a:ext cx="3935627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2000"/>
              <a:t>(Right) Virtual springs push a pull robots into position.</a:t>
            </a:r>
            <a:endParaRPr sz="2000"/>
          </a:p>
          <a:p>
            <a:pPr lvl="0">
              <a:defRPr sz="1800"/>
            </a:pPr>
            <a:r>
              <a:rPr sz="2000"/>
              <a:t>Fujibayashi et al.</a:t>
            </a:r>
            <a:r>
              <a:rPr baseline="31999" sz="2000"/>
              <a:t>1</a:t>
            </a:r>
          </a:p>
        </p:txBody>
      </p:sp>
      <p:pic>
        <p:nvPicPr>
          <p:cNvPr id="70" name="Screen Shot 2016-02-26 at 16.33.21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332248" y="6254788"/>
            <a:ext cx="4081910" cy="2886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71" name="Screen Shot 2016-02-26 at 16.27.57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063071" y="4832404"/>
            <a:ext cx="3935628" cy="2649815"/>
          </a:xfrm>
          <a:prstGeom prst="rect">
            <a:avLst/>
          </a:prstGeom>
          <a:ln w="12700">
            <a:miter lim="400000"/>
          </a:ln>
        </p:spPr>
      </p:pic>
      <p:sp>
        <p:nvSpPr>
          <p:cNvPr id="72" name="Shape 72"/>
          <p:cNvSpPr/>
          <p:nvPr/>
        </p:nvSpPr>
        <p:spPr>
          <a:xfrm>
            <a:off x="790965" y="7515252"/>
            <a:ext cx="4482174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2000"/>
              <a:t>(Left, Middle) Implicit functions find zero isocontour.</a:t>
            </a:r>
            <a:endParaRPr sz="2000"/>
          </a:p>
          <a:p>
            <a:pPr lvl="0">
              <a:defRPr sz="1800"/>
            </a:pPr>
            <a:r>
              <a:rPr sz="2000"/>
              <a:t>Chaimowicz et al.</a:t>
            </a:r>
            <a:r>
              <a:rPr baseline="31999" sz="2000"/>
              <a:t>2</a:t>
            </a:r>
          </a:p>
        </p:txBody>
      </p:sp>
      <p:sp>
        <p:nvSpPr>
          <p:cNvPr id="74" name="Shape 74"/>
          <p:cNvSpPr/>
          <p:nvPr/>
        </p:nvSpPr>
        <p:spPr>
          <a:xfrm>
            <a:off x="9414207" y="7482218"/>
            <a:ext cx="1687609" cy="11372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8990" fill="norm" stroke="1" extrusionOk="0">
                <a:moveTo>
                  <a:pt x="0" y="17955"/>
                </a:moveTo>
                <a:cubicBezTo>
                  <a:pt x="12982" y="21600"/>
                  <a:pt x="20182" y="15615"/>
                  <a:pt x="21600" y="0"/>
                </a:cubicBezTo>
              </a:path>
            </a:pathLst>
          </a:custGeom>
          <a:ln w="101600">
            <a:solidFill>
              <a:srgbClr val="EC5D57"/>
            </a:solidFill>
            <a:miter lim="400000"/>
            <a:tailEnd type="triangle"/>
          </a:ln>
        </p:spPr>
        <p:txBody>
          <a:bodyPr/>
          <a:lstStyle/>
          <a:p>
            <a:pPr lvl="0"/>
          </a:p>
        </p:txBody>
      </p:sp>
    </p:spTree>
  </p:cSld>
  <p:clrMapOvr>
    <a:masterClrMapping/>
  </p:clrMapOvr>
  <p:transition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Movement</a:t>
            </a:r>
          </a:p>
        </p:txBody>
      </p:sp>
      <p:sp>
        <p:nvSpPr>
          <p:cNvPr id="77" name="Shape 77"/>
          <p:cNvSpPr/>
          <p:nvPr>
            <p:ph type="body" idx="1"/>
          </p:nvPr>
        </p:nvSpPr>
        <p:spPr>
          <a:xfrm>
            <a:off x="952500" y="2609850"/>
            <a:ext cx="6427356" cy="6286500"/>
          </a:xfrm>
          <a:prstGeom prst="rect">
            <a:avLst/>
          </a:prstGeom>
        </p:spPr>
        <p:txBody>
          <a:bodyPr anchor="t"/>
          <a:lstStyle/>
          <a:p>
            <a:pPr lvl="0">
              <a:defRPr sz="1800"/>
            </a:pPr>
            <a:r>
              <a:rPr sz="3600"/>
              <a:t>How to coordinate robots and move them as a group</a:t>
            </a:r>
            <a:endParaRPr sz="3600"/>
          </a:p>
          <a:p>
            <a:pPr lvl="0">
              <a:defRPr sz="1800"/>
            </a:pPr>
            <a:r>
              <a:rPr sz="3600"/>
              <a:t>Methods</a:t>
            </a:r>
            <a:endParaRPr sz="3600"/>
          </a:p>
          <a:p>
            <a:pPr lvl="1">
              <a:defRPr sz="1800"/>
            </a:pPr>
            <a:r>
              <a:rPr sz="3000"/>
              <a:t>Physicomimetrics</a:t>
            </a:r>
            <a:endParaRPr sz="3000"/>
          </a:p>
          <a:p>
            <a:pPr lvl="1">
              <a:defRPr sz="1800"/>
            </a:pPr>
            <a:r>
              <a:rPr sz="3000"/>
              <a:t>Flocking</a:t>
            </a:r>
          </a:p>
        </p:txBody>
      </p:sp>
      <p:pic>
        <p:nvPicPr>
          <p:cNvPr id="78" name="Screen Shot 2016-02-26 at 17.10.48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295570" y="2229246"/>
            <a:ext cx="4736688" cy="3278156"/>
          </a:xfrm>
          <a:prstGeom prst="rect">
            <a:avLst/>
          </a:prstGeom>
          <a:ln w="12700">
            <a:miter lim="400000"/>
          </a:ln>
        </p:spPr>
      </p:pic>
      <p:sp>
        <p:nvSpPr>
          <p:cNvPr id="79" name="Shape 79"/>
          <p:cNvSpPr/>
          <p:nvPr/>
        </p:nvSpPr>
        <p:spPr>
          <a:xfrm>
            <a:off x="6959799" y="5430566"/>
            <a:ext cx="5408231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2000"/>
              <a:t>(Top) In Physicomimetrics robots minimise the potential energy of the system.</a:t>
            </a:r>
            <a:endParaRPr sz="2000"/>
          </a:p>
          <a:p>
            <a:pPr lvl="0">
              <a:defRPr sz="1800"/>
            </a:pPr>
            <a:r>
              <a:rPr sz="2000"/>
              <a:t>Spears et al.</a:t>
            </a:r>
            <a:r>
              <a:rPr baseline="31999" sz="2000"/>
              <a:t>1</a:t>
            </a:r>
          </a:p>
        </p:txBody>
      </p:sp>
      <p:sp>
        <p:nvSpPr>
          <p:cNvPr id="80" name="Shape 80"/>
          <p:cNvSpPr/>
          <p:nvPr/>
        </p:nvSpPr>
        <p:spPr>
          <a:xfrm>
            <a:off x="96147" y="9273634"/>
            <a:ext cx="9223879" cy="4519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 marL="223661" indent="-223661" algn="l" defTabSz="457200">
              <a:buSzPct val="100000"/>
              <a:buAutoNum type="arabicPeriod" startAt="1"/>
              <a:defRPr sz="1800"/>
            </a:pPr>
            <a:r>
              <a:rPr sz="1268">
                <a:solidFill>
                  <a:srgbClr val="232323"/>
                </a:solidFill>
                <a:latin typeface="Arial"/>
                <a:ea typeface="Arial"/>
                <a:cs typeface="Arial"/>
                <a:sym typeface="Arial"/>
              </a:rPr>
              <a:t>Spears, William M., Diana F. Spears, and Rodney Heil. "A formal analysis of potential energy in a multi-agent system." 2004.</a:t>
            </a:r>
            <a:endParaRPr sz="1268">
              <a:solidFill>
                <a:srgbClr val="232323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 marL="223661" indent="-223661" algn="l" defTabSz="457200">
              <a:buSzPct val="100000"/>
              <a:buAutoNum type="arabicPeriod" startAt="1"/>
              <a:defRPr sz="1800"/>
            </a:pPr>
            <a:r>
              <a:rPr sz="1268">
                <a:solidFill>
                  <a:srgbClr val="232323"/>
                </a:solidFill>
                <a:latin typeface="Arial"/>
                <a:ea typeface="Arial"/>
                <a:cs typeface="Arial"/>
                <a:sym typeface="Arial"/>
              </a:rPr>
              <a:t>Turgut, Ali E., et al. "Self-organized flocking in mobile robot swarms." 2008.</a:t>
            </a:r>
          </a:p>
        </p:txBody>
      </p:sp>
      <p:pic>
        <p:nvPicPr>
          <p:cNvPr id="81" name="Screen Shot 2016-02-26 at 17.23.10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517152" y="6755731"/>
            <a:ext cx="8405694" cy="2208740"/>
          </a:xfrm>
          <a:prstGeom prst="rect">
            <a:avLst/>
          </a:prstGeom>
          <a:ln w="12700">
            <a:miter lim="400000"/>
          </a:ln>
        </p:spPr>
      </p:pic>
      <p:sp>
        <p:nvSpPr>
          <p:cNvPr id="82" name="Shape 82"/>
          <p:cNvSpPr/>
          <p:nvPr/>
        </p:nvSpPr>
        <p:spPr>
          <a:xfrm>
            <a:off x="-152068" y="7526066"/>
            <a:ext cx="4736688" cy="1320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2000"/>
              <a:t>(Right) Flocking using order, entropy, and velocity measures. Using Kobot robots.</a:t>
            </a:r>
            <a:endParaRPr sz="2000"/>
          </a:p>
          <a:p>
            <a:pPr lvl="0">
              <a:defRPr sz="1800"/>
            </a:pPr>
            <a:r>
              <a:rPr sz="2000"/>
              <a:t>Spears et al.</a:t>
            </a:r>
            <a:r>
              <a:rPr baseline="31999" sz="2000"/>
              <a:t>1</a:t>
            </a:r>
          </a:p>
        </p:txBody>
      </p:sp>
    </p:spTree>
  </p:cSld>
  <p:clrMapOvr>
    <a:masterClrMapping/>
  </p:clrMapOvr>
  <p:transition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Tasks</a:t>
            </a:r>
          </a:p>
        </p:txBody>
      </p:sp>
    </p:spTree>
  </p:cSld>
  <p:clrMapOvr>
    <a:masterClrMapping/>
  </p:clrMapOvr>
  <p:transition spd="med" advClick="1"/>
</p:sld>
</file>

<file path=ppt/theme/_rels/theme1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